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pen Sans ExtraBold" panose="020B0604020202020204" charset="0"/>
      <p:bold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6" roundtripDataSignature="AMtx7mj8GLElZPC/ZPT7S70Pj/PnSY4e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88270-A235-8BD6-C35D-0458795FB124}" v="36" dt="2024-03-06T13:51:28.124"/>
    <p1510:client id="{193B3B55-E281-8EC9-1830-41083E0AFE85}" v="7" dt="2024-03-06T13:53:5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.Teste" userId="S::marineteste@ffsquash.com::d870a566-95bd-475b-8372-22ff4977ae2e" providerId="AD" clId="Web-{193B3B55-E281-8EC9-1830-41083E0AFE85}"/>
    <pc:docChg chg="modSld">
      <pc:chgData name="Marine.Teste" userId="S::marineteste@ffsquash.com::d870a566-95bd-475b-8372-22ff4977ae2e" providerId="AD" clId="Web-{193B3B55-E281-8EC9-1830-41083E0AFE85}" dt="2024-03-06T13:53:30.114" v="3" actId="1076"/>
      <pc:docMkLst>
        <pc:docMk/>
      </pc:docMkLst>
      <pc:sldChg chg="modSp">
        <pc:chgData name="Marine.Teste" userId="S::marineteste@ffsquash.com::d870a566-95bd-475b-8372-22ff4977ae2e" providerId="AD" clId="Web-{193B3B55-E281-8EC9-1830-41083E0AFE85}" dt="2024-03-06T13:53:30.114" v="3" actId="1076"/>
        <pc:sldMkLst>
          <pc:docMk/>
          <pc:sldMk cId="0" sldId="256"/>
        </pc:sldMkLst>
        <pc:spChg chg="mod">
          <ac:chgData name="Marine.Teste" userId="S::marineteste@ffsquash.com::d870a566-95bd-475b-8372-22ff4977ae2e" providerId="AD" clId="Web-{193B3B55-E281-8EC9-1830-41083E0AFE85}" dt="2024-03-06T13:53:30.114" v="3" actId="1076"/>
          <ac:spMkLst>
            <pc:docMk/>
            <pc:sldMk cId="0" sldId="256"/>
            <ac:spMk id="102" creationId="{00000000-0000-0000-0000-000000000000}"/>
          </ac:spMkLst>
        </pc:spChg>
      </pc:sldChg>
      <pc:sldChg chg="modSp">
        <pc:chgData name="Marine.Teste" userId="S::marineteste@ffsquash.com::d870a566-95bd-475b-8372-22ff4977ae2e" providerId="AD" clId="Web-{193B3B55-E281-8EC9-1830-41083E0AFE85}" dt="2024-03-06T13:51:33.490" v="1" actId="20577"/>
        <pc:sldMkLst>
          <pc:docMk/>
          <pc:sldMk cId="0" sldId="257"/>
        </pc:sldMkLst>
        <pc:spChg chg="mod">
          <ac:chgData name="Marine.Teste" userId="S::marineteste@ffsquash.com::d870a566-95bd-475b-8372-22ff4977ae2e" providerId="AD" clId="Web-{193B3B55-E281-8EC9-1830-41083E0AFE85}" dt="2024-03-06T13:51:33.490" v="1" actId="20577"/>
          <ac:spMkLst>
            <pc:docMk/>
            <pc:sldMk cId="0" sldId="257"/>
            <ac:spMk id="109" creationId="{00000000-0000-0000-0000-000000000000}"/>
          </ac:spMkLst>
        </pc:spChg>
      </pc:sldChg>
    </pc:docChg>
  </pc:docChgLst>
  <pc:docChgLst>
    <pc:chgData name="Guillaume.Coste" userId="S::guillaumecoste@ffsquash.com::5b09d60e-921b-4ba9-96dd-b848b4165899" providerId="AD" clId="Web-{00888270-A235-8BD6-C35D-0458795FB124}"/>
    <pc:docChg chg="modSld">
      <pc:chgData name="Guillaume.Coste" userId="S::guillaumecoste@ffsquash.com::5b09d60e-921b-4ba9-96dd-b848b4165899" providerId="AD" clId="Web-{00888270-A235-8BD6-C35D-0458795FB124}" dt="2024-03-06T13:51:28.124" v="34" actId="20577"/>
      <pc:docMkLst>
        <pc:docMk/>
      </pc:docMkLst>
      <pc:sldChg chg="modSp">
        <pc:chgData name="Guillaume.Coste" userId="S::guillaumecoste@ffsquash.com::5b09d60e-921b-4ba9-96dd-b848b4165899" providerId="AD" clId="Web-{00888270-A235-8BD6-C35D-0458795FB124}" dt="2024-03-06T13:51:28.124" v="34" actId="20577"/>
        <pc:sldMkLst>
          <pc:docMk/>
          <pc:sldMk cId="0" sldId="257"/>
        </pc:sldMkLst>
        <pc:spChg chg="mod">
          <ac:chgData name="Guillaume.Coste" userId="S::guillaumecoste@ffsquash.com::5b09d60e-921b-4ba9-96dd-b848b4165899" providerId="AD" clId="Web-{00888270-A235-8BD6-C35D-0458795FB124}" dt="2024-03-06T13:51:28.124" v="34" actId="20577"/>
          <ac:spMkLst>
            <pc:docMk/>
            <pc:sldMk cId="0" sldId="257"/>
            <ac:spMk id="109" creationId="{00000000-0000-0000-0000-000000000000}"/>
          </ac:spMkLst>
        </pc:spChg>
      </pc:sldChg>
    </pc:docChg>
  </pc:docChgLst>
  <pc:docChgLst>
    <pc:chgData name="Guillaume.Coste" userId="S::guillaumecoste@ffsquash.com::5b09d60e-921b-4ba9-96dd-b848b4165899" providerId="AD" clId="Web-{FE0522EE-2A8E-9FD5-EB4A-B2801E4399DC}"/>
    <pc:docChg chg="addSld delSld modSld">
      <pc:chgData name="Guillaume.Coste" userId="S::guillaumecoste@ffsquash.com::5b09d60e-921b-4ba9-96dd-b848b4165899" providerId="AD" clId="Web-{FE0522EE-2A8E-9FD5-EB4A-B2801E4399DC}" dt="2024-02-19T13:41:57.643" v="76" actId="20577"/>
      <pc:docMkLst>
        <pc:docMk/>
      </pc:docMkLst>
      <pc:sldChg chg="modSp">
        <pc:chgData name="Guillaume.Coste" userId="S::guillaumecoste@ffsquash.com::5b09d60e-921b-4ba9-96dd-b848b4165899" providerId="AD" clId="Web-{FE0522EE-2A8E-9FD5-EB4A-B2801E4399DC}" dt="2024-02-19T13:32:59.753" v="2" actId="20577"/>
        <pc:sldMkLst>
          <pc:docMk/>
          <pc:sldMk cId="0" sldId="256"/>
        </pc:sldMkLst>
        <pc:spChg chg="mod">
          <ac:chgData name="Guillaume.Coste" userId="S::guillaumecoste@ffsquash.com::5b09d60e-921b-4ba9-96dd-b848b4165899" providerId="AD" clId="Web-{FE0522EE-2A8E-9FD5-EB4A-B2801E4399DC}" dt="2024-02-19T13:32:59.753" v="2" actId="20577"/>
          <ac:spMkLst>
            <pc:docMk/>
            <pc:sldMk cId="0" sldId="256"/>
            <ac:spMk id="102" creationId="{00000000-0000-0000-0000-000000000000}"/>
          </ac:spMkLst>
        </pc:spChg>
      </pc:sldChg>
      <pc:sldChg chg="modSp">
        <pc:chgData name="Guillaume.Coste" userId="S::guillaumecoste@ffsquash.com::5b09d60e-921b-4ba9-96dd-b848b4165899" providerId="AD" clId="Web-{FE0522EE-2A8E-9FD5-EB4A-B2801E4399DC}" dt="2024-02-19T13:38:40.185" v="56" actId="20577"/>
        <pc:sldMkLst>
          <pc:docMk/>
          <pc:sldMk cId="0" sldId="257"/>
        </pc:sldMkLst>
        <pc:spChg chg="mod">
          <ac:chgData name="Guillaume.Coste" userId="S::guillaumecoste@ffsquash.com::5b09d60e-921b-4ba9-96dd-b848b4165899" providerId="AD" clId="Web-{FE0522EE-2A8E-9FD5-EB4A-B2801E4399DC}" dt="2024-02-19T13:33:03.722" v="4" actId="20577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Guillaume.Coste" userId="S::guillaumecoste@ffsquash.com::5b09d60e-921b-4ba9-96dd-b848b4165899" providerId="AD" clId="Web-{FE0522EE-2A8E-9FD5-EB4A-B2801E4399DC}" dt="2024-02-19T13:38:40.185" v="56" actId="20577"/>
          <ac:spMkLst>
            <pc:docMk/>
            <pc:sldMk cId="0" sldId="257"/>
            <ac:spMk id="109" creationId="{00000000-0000-0000-0000-000000000000}"/>
          </ac:spMkLst>
        </pc:spChg>
      </pc:sldChg>
      <pc:sldChg chg="modSp add del">
        <pc:chgData name="Guillaume.Coste" userId="S::guillaumecoste@ffsquash.com::5b09d60e-921b-4ba9-96dd-b848b4165899" providerId="AD" clId="Web-{FE0522EE-2A8E-9FD5-EB4A-B2801E4399DC}" dt="2024-02-19T13:41:57.643" v="76" actId="20577"/>
        <pc:sldMkLst>
          <pc:docMk/>
          <pc:sldMk cId="0" sldId="258"/>
        </pc:sldMkLst>
        <pc:spChg chg="mod">
          <ac:chgData name="Guillaume.Coste" userId="S::guillaumecoste@ffsquash.com::5b09d60e-921b-4ba9-96dd-b848b4165899" providerId="AD" clId="Web-{FE0522EE-2A8E-9FD5-EB4A-B2801E4399DC}" dt="2024-02-19T13:40:38.063" v="68" actId="20577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Guillaume.Coste" userId="S::guillaumecoste@ffsquash.com::5b09d60e-921b-4ba9-96dd-b848b4165899" providerId="AD" clId="Web-{FE0522EE-2A8E-9FD5-EB4A-B2801E4399DC}" dt="2024-02-19T13:41:57.643" v="76" actId="20577"/>
          <ac:spMkLst>
            <pc:docMk/>
            <pc:sldMk cId="0" sldId="258"/>
            <ac:spMk id="1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329623b4e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1329623b4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29623b4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1329623b4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412033" y="1980779"/>
            <a:ext cx="7086600" cy="166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6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9788" y="1772816"/>
            <a:ext cx="3932237" cy="101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3200"/>
              <a:buFont typeface="Open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839788" y="2789852"/>
            <a:ext cx="3932237" cy="30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39788" y="1772816"/>
            <a:ext cx="3932237" cy="101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3200"/>
              <a:buFont typeface="Open Sans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839788" y="2789852"/>
            <a:ext cx="3932237" cy="307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0" descr="MASQUE_PPT_FFSQUASH_V1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0"/>
          <p:cNvSpPr txBox="1"/>
          <p:nvPr/>
        </p:nvSpPr>
        <p:spPr>
          <a:xfrm>
            <a:off x="1752600" y="2921169"/>
            <a:ext cx="8686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>
                <a:solidFill>
                  <a:srgbClr val="17A3D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TITRE SECTION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6270171" y="365125"/>
            <a:ext cx="50836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5803640" y="1825625"/>
            <a:ext cx="55501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74637" y="365125"/>
            <a:ext cx="2118057" cy="191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7539135" y="466531"/>
            <a:ext cx="4086807" cy="57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6000"/>
              <a:buFont typeface="Open Sans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497"/>
              </a:buClr>
              <a:buSzPts val="2400"/>
              <a:buNone/>
              <a:defRPr sz="2400" b="1">
                <a:solidFill>
                  <a:srgbClr val="0F449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497"/>
              </a:buClr>
              <a:buSzPts val="2400"/>
              <a:buNone/>
              <a:defRPr sz="2400" b="1">
                <a:solidFill>
                  <a:srgbClr val="0F449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4400"/>
              <a:buFont typeface="Open Sans Light"/>
              <a:buNone/>
              <a:defRPr sz="4400" b="1" i="0" u="none" strike="noStrike" cap="none">
                <a:solidFill>
                  <a:srgbClr val="17A3D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475445"/>
            <a:ext cx="2743200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4497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475445"/>
            <a:ext cx="4610878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4497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7A3D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IZs2diTaN_2WdcHNL8KOObmaYn6rMj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rec/play/Nlhd9gPV_2pq3H9Y-Y6yj7HGzSJIPvy2MBkBE3JjDeM6WL4Zt8wiJbzFbM1OsPa3fQP1pKEM45uelXI.sPn7B7ixr3ztPThl?startTime=1619783912000&amp;_x_zm_rtaid=hUvbdGE1Qi6Dl3HCvKOcZg.1677600182880.a6a1d6f5789a52bed687a7f4da5912fa&amp;_x_zm_rhtaid=1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235819" y="1916548"/>
            <a:ext cx="11860800" cy="4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200"/>
            </a:pPr>
            <a:r>
              <a:rPr lang="fr-FR" sz="3200"/>
              <a:t>Schéma de l’instruction et validation des demandes des subventions</a:t>
            </a:r>
            <a:br>
              <a:rPr lang="fr-FR" sz="4400"/>
            </a:br>
            <a:br>
              <a:rPr lang="fr-FR" sz="4400"/>
            </a:br>
            <a:r>
              <a:rPr lang="fr-FR" sz="4400"/>
              <a:t>Campagne ANS-FFSQUASH 2024 </a:t>
            </a:r>
            <a:br>
              <a:rPr lang="fr-FR" sz="4400"/>
            </a:br>
            <a:br>
              <a:rPr lang="fr-FR" sz="4400"/>
            </a:br>
            <a:r>
              <a:rPr lang="fr-FR" sz="3600"/>
              <a:t>A</a:t>
            </a:r>
            <a:r>
              <a:rPr lang="fr-FR" sz="3600">
                <a:latin typeface="Open Sans ExtraBold"/>
                <a:ea typeface="Open Sans ExtraBold"/>
                <a:cs typeface="Open Sans ExtraBold"/>
                <a:sym typeface="Open Sans ExtraBold"/>
              </a:rPr>
              <a:t>ssociations, Comités Départementaux et </a:t>
            </a:r>
            <a:r>
              <a:rPr lang="fr-FR" sz="3600"/>
              <a:t>L</a:t>
            </a:r>
            <a:r>
              <a:rPr lang="fr-FR" sz="3600">
                <a:latin typeface="Open Sans ExtraBold"/>
                <a:ea typeface="Open Sans ExtraBold"/>
                <a:cs typeface="Open Sans ExtraBold"/>
                <a:sym typeface="Open Sans ExtraBold"/>
              </a:rPr>
              <a:t>igues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329623b4e_0_107"/>
          <p:cNvSpPr txBox="1">
            <a:spLocks noGrp="1"/>
          </p:cNvSpPr>
          <p:nvPr>
            <p:ph type="title"/>
          </p:nvPr>
        </p:nvSpPr>
        <p:spPr>
          <a:xfrm>
            <a:off x="838199" y="3564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4400"/>
              <a:buFont typeface="Open Sans Light"/>
              <a:buNone/>
            </a:pPr>
            <a:r>
              <a:rPr lang="fr-FR"/>
              <a:t>Informations campagne 2024</a:t>
            </a:r>
            <a:endParaRPr/>
          </a:p>
        </p:txBody>
      </p:sp>
      <p:sp>
        <p:nvSpPr>
          <p:cNvPr id="108" name="Google Shape;108;g21329623b4e_0_107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7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09" name="Google Shape;109;g21329623b4e_0_107"/>
          <p:cNvSpPr txBox="1"/>
          <p:nvPr/>
        </p:nvSpPr>
        <p:spPr>
          <a:xfrm>
            <a:off x="676800" y="1852725"/>
            <a:ext cx="10139700" cy="3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indent="-2413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L’enveloppe globale est de soit 250 500</a:t>
            </a: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2286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34 500</a:t>
            </a: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€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sont fléchés obligatoirement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les territoires ultramarins</a:t>
            </a:r>
            <a:endParaRPr lang="fr-FR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l’accession au haut niveau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413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L’ANS demande à la </a:t>
            </a:r>
            <a:r>
              <a:rPr lang="fr-FR" sz="200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FFSquash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tendre vers une répartition du total de la subvention, de </a:t>
            </a: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ligues et 50% associations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fr-FR" sz="20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indent="-241300">
              <a:lnSpc>
                <a:spcPct val="150000"/>
              </a:lnSpc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Priorités ANS vers les projets squash, santé, </a:t>
            </a:r>
            <a:r>
              <a:rPr lang="fr-FR" sz="20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parasport</a:t>
            </a: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jeunes, féminisation, et lutte contre les violences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41300">
              <a:lnSpc>
                <a:spcPct val="150000"/>
              </a:lnSpc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 minimum de </a:t>
            </a: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1 500€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(1000€ pour les territoires en ZRR)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29623b4e_0_12"/>
          <p:cNvSpPr txBox="1">
            <a:spLocks noGrp="1"/>
          </p:cNvSpPr>
          <p:nvPr>
            <p:ph type="title"/>
          </p:nvPr>
        </p:nvSpPr>
        <p:spPr>
          <a:xfrm>
            <a:off x="838199" y="516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fr-FR"/>
              <a:t>Pour rappel 2024</a:t>
            </a:r>
            <a:endParaRPr/>
          </a:p>
        </p:txBody>
      </p:sp>
      <p:sp>
        <p:nvSpPr>
          <p:cNvPr id="115" name="Google Shape;115;g21329623b4e_0_12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7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16" name="Google Shape;116;g21329623b4e_0_12"/>
          <p:cNvSpPr txBox="1"/>
          <p:nvPr/>
        </p:nvSpPr>
        <p:spPr>
          <a:xfrm>
            <a:off x="634550" y="1558750"/>
            <a:ext cx="101397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association peut déposer au maximum </a:t>
            </a:r>
            <a:r>
              <a:rPr lang="fr-FR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actions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pas de changement pour les ligues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34950">
              <a:lnSpc>
                <a:spcPct val="150000"/>
              </a:lnSpc>
              <a:buClr>
                <a:schemeClr val="dk1"/>
              </a:buClr>
              <a:buSzPts val="1900"/>
              <a:buFont typeface="Arial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des subventions après </a:t>
            </a:r>
            <a:r>
              <a:rPr lang="fr-FR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des chiffres de la licenciation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les associations renouvelant une demande </a:t>
            </a:r>
            <a:endParaRPr lang="fr-FR"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indent="-234950">
              <a:lnSpc>
                <a:spcPct val="150000"/>
              </a:lnSpc>
              <a:buClr>
                <a:schemeClr val="dk1"/>
              </a:buClr>
              <a:buSzPts val="1900"/>
              <a:buFont typeface="Calibri"/>
              <a:buChar char="•"/>
            </a:pPr>
            <a:r>
              <a:rPr lang="fr-FR" sz="19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Limitation des items éligibles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priorisation des actions envers les projets en faveur du développement du squash fédéral </a:t>
            </a:r>
            <a:endParaRPr lang="fr-FR"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Priorisation sur les associations actives auprès de la ligue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526474" y="365125"/>
            <a:ext cx="114022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4400"/>
              <a:buFont typeface="Open Sans Light"/>
              <a:buNone/>
            </a:pPr>
            <a:r>
              <a:rPr lang="fr-FR" sz="3700"/>
              <a:t>Parcours général de la demande de subvention </a:t>
            </a:r>
            <a:br>
              <a:rPr lang="fr-FR" sz="3700"/>
            </a:br>
            <a:r>
              <a:rPr lang="fr-FR" sz="3700"/>
              <a:t>ANS-FFSQUASH</a:t>
            </a:r>
            <a:endParaRPr sz="3700"/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dirty="0"/>
              <a:t>4</a:t>
            </a:fld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76654" y="1927123"/>
            <a:ext cx="10677144" cy="454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associations, Comités Départementaux et ligues peuvent faire des demandes de subvention auprès de l’Agence Nationale du Sport.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demandes 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 à 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effectu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« le compte Asso »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fr-FR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FFSquash ayant une délégation par le ministère des sports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d’instruire les dossiers et de proposer un ordre de paiement auprès de l’ANS.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L’ANS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propositions de la FFSquash.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L’ANS effectue le paiement directement à chaque association.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FFSquash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chargée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contrôler la bonne utilisation des fonds publics.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9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L’ANS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</a:t>
            </a:r>
            <a:r>
              <a:rPr lang="fr-FR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contrôle effectué par la FFSQUASH.</a:t>
            </a: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526474" y="365125"/>
            <a:ext cx="114022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4400"/>
              <a:buFont typeface="Open Sans Light"/>
              <a:buNone/>
            </a:pPr>
            <a:r>
              <a:rPr lang="fr-FR"/>
              <a:t>Procédure d’instruction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676650" y="1593275"/>
            <a:ext cx="111399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76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FFSquash instruira toutes les demandes de subvention effectuées par les associations affiliées.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76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dossiers seront instruits par un collectif fédéral nommé par le Comité Exécutif composé de 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438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représentants de la DTN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438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 de développement fédéral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438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ecrétaire Général ou son représentant</a:t>
            </a: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438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trésorier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438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membre du COMEX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et harmonisation avec les ligues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instruction, les dossiers seront présentés pour validation à la commission fédérale de gestion des subventions.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Commission Fédérale de Gestion des Subventions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régionales</a:t>
            </a: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établira des propositions financières aux organismes payeurs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 de la CFGS 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représentants de la DTN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agent de développement fédéral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secrétaire Général ou son représentant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trésorier ou son représentant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membre du COMEX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président de la ligue concernée ou son représentant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526474" y="365125"/>
            <a:ext cx="114022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3DF"/>
              </a:buClr>
              <a:buSzPts val="4400"/>
              <a:buFont typeface="Open Sans Light"/>
              <a:buNone/>
            </a:pPr>
            <a:r>
              <a:rPr lang="fr-FR" sz="4000"/>
              <a:t>Procédure d’instruction </a:t>
            </a:r>
            <a:br>
              <a:rPr lang="fr-FR" sz="4000"/>
            </a:br>
            <a:endParaRPr sz="4000"/>
          </a:p>
        </p:txBody>
      </p:sp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xfrm>
            <a:off x="11353798" y="6475445"/>
            <a:ext cx="710683" cy="24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635249" y="1667927"/>
            <a:ext cx="2509800" cy="1195500"/>
          </a:xfrm>
          <a:prstGeom prst="ellipse">
            <a:avLst/>
          </a:prstGeom>
          <a:solidFill>
            <a:srgbClr val="76CEEF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Association affiliée FFSquash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 rot="-5400000">
            <a:off x="1150193" y="3270788"/>
            <a:ext cx="78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426528" y="1667917"/>
            <a:ext cx="2286000" cy="113610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Demande de subvention sur « Compte Asso »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4807525" y="5399275"/>
            <a:ext cx="1038000" cy="350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8562110" y="1667917"/>
            <a:ext cx="2286000" cy="11361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Instruction des dossiers par la FFSquash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8876825" y="5006422"/>
            <a:ext cx="1163700" cy="1025100"/>
          </a:xfrm>
          <a:prstGeom prst="leftUpArrow">
            <a:avLst/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996475" y="5006434"/>
            <a:ext cx="2729400" cy="11361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Validation des dossiers par la Commission fédérale de la gestion des subventions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2715498" y="5006425"/>
            <a:ext cx="1876800" cy="113610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Proposition à l’ANS pour validation 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 rot="5400000">
            <a:off x="1233150" y="5032947"/>
            <a:ext cx="1025100" cy="1385400"/>
          </a:xfrm>
          <a:prstGeom prst="leftUpArrow">
            <a:avLst/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318653" y="4244861"/>
            <a:ext cx="2147400" cy="928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Validation ANS et Paiement à l’association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7072746" y="2020295"/>
            <a:ext cx="1205400" cy="350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352801" y="1985352"/>
            <a:ext cx="7896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9275285" y="3702517"/>
            <a:ext cx="2286000" cy="11361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Harmonisation avec les ligues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 rot="5400000">
            <a:off x="9794118" y="3002613"/>
            <a:ext cx="78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206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FFA6C05D2BF43B4BBC7487A308109" ma:contentTypeVersion="14" ma:contentTypeDescription="Crée un document." ma:contentTypeScope="" ma:versionID="a14b81ca394c1d8f7e88c9f37681f190">
  <xsd:schema xmlns:xsd="http://www.w3.org/2001/XMLSchema" xmlns:xs="http://www.w3.org/2001/XMLSchema" xmlns:p="http://schemas.microsoft.com/office/2006/metadata/properties" xmlns:ns2="9a1a8287-d597-4161-8695-05bdbea679c8" xmlns:ns3="e5be2ab7-88fe-4e53-ad41-9ebabde5d3ea" targetNamespace="http://schemas.microsoft.com/office/2006/metadata/properties" ma:root="true" ma:fieldsID="da0116f89a540c0c5df2a3d8d33f1b9f" ns2:_="" ns3:_="">
    <xsd:import namespace="9a1a8287-d597-4161-8695-05bdbea679c8"/>
    <xsd:import namespace="e5be2ab7-88fe-4e53-ad41-9ebabde5d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a8287-d597-4161-8695-05bdbea67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c0beb552-e928-4917-9d7e-227704e68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e2ab7-88fe-4e53-ad41-9ebabde5d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834ad62-44c5-4b46-9e55-c57a59398893}" ma:internalName="TaxCatchAll" ma:showField="CatchAllData" ma:web="e5be2ab7-88fe-4e53-ad41-9ebabde5d3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be2ab7-88fe-4e53-ad41-9ebabde5d3ea" xsi:nil="true"/>
    <lcf76f155ced4ddcb4097134ff3c332f xmlns="9a1a8287-d597-4161-8695-05bdbea679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28F7CD-AE1A-41CA-86ED-227DFFF54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EDCEE3-0780-46B1-B72C-40183A7457C6}">
  <ds:schemaRefs>
    <ds:schemaRef ds:uri="9a1a8287-d597-4161-8695-05bdbea679c8"/>
    <ds:schemaRef ds:uri="e5be2ab7-88fe-4e53-ad41-9ebabde5d3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8BF351-2597-4D1F-9059-AEEA28AEFCAB}">
  <ds:schemaRefs>
    <ds:schemaRef ds:uri="9a1a8287-d597-4161-8695-05bdbea679c8"/>
    <ds:schemaRef ds:uri="e5be2ab7-88fe-4e53-ad41-9ebabde5d3e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Schéma de l’instruction et validation des demandes des subventions  Campagne ANS-FFSQUASH 2024   Associations, Comités Départementaux et Ligues</vt:lpstr>
      <vt:lpstr>Informations campagne 2024</vt:lpstr>
      <vt:lpstr>Pour rappel 2024</vt:lpstr>
      <vt:lpstr>Parcours général de la demande de subvention  ANS-FFSQUASH</vt:lpstr>
      <vt:lpstr>Procédure d’instruction</vt:lpstr>
      <vt:lpstr>Procédure d’instruction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Schéma de l’instruction et validation des demandes des subventions Campagne ANS-FFSQUASH 2024   Associations, Comités Départementaux et Ligues</dc:title>
  <dc:creator>Corinne Le Paslier</dc:creator>
  <cp:revision>1</cp:revision>
  <dcterms:created xsi:type="dcterms:W3CDTF">2018-04-11T08:05:50Z</dcterms:created>
  <dcterms:modified xsi:type="dcterms:W3CDTF">2024-03-06T13:54:09Z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0x010100E1EFFA6C05D2BF43B4BBC7487A308109</vt:lpwstr>
  </property>
  <property fmtid="{D5CDD505-2E9C-101B-9397-08002B2CF9AE}" pid="3" name="MediaServiceImageTags">
    <vt:lpwstr/>
  </property>
</Properties>
</file>